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0"/>
    <p:restoredTop sz="94766"/>
  </p:normalViewPr>
  <p:slideViewPr>
    <p:cSldViewPr snapToGrid="0" snapToObjects="1">
      <p:cViewPr>
        <p:scale>
          <a:sx n="89" d="100"/>
          <a:sy n="89" d="100"/>
        </p:scale>
        <p:origin x="3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F7FB-F6B2-824C-8769-7E1C6771B740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D80C0-A521-234A-8987-B2213816E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9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6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81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95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72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7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9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8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37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7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60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66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77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26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4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19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0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7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24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4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4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983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53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77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9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3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6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2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1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E09D-E570-F04E-847F-927917A1EFE1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190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B1DA-9D6D-824E-B252-2AB7D25774C2}" type="datetime1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5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DA25-4D44-5947-B066-450CEA44D563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7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51D6-4FB4-8B4B-905C-CCDE67AE394F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79F1-C449-C643-A46C-437311D6BDE8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8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7D1D-6EFC-9949-BABE-EA9DA3FA7B43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9379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F1169-1CC4-474B-B033-DDE7F530CF8C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5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BE8B-B059-DB4F-A199-5C0248D8E02C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60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4530-71EE-AD4A-AF82-4DDDB2257ED7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FBA-33C1-924C-AC54-0B037FC2496A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77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22771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EF17-A30F-9D4D-B9BB-4A6BD5B89179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5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0CA9-4415-354C-9FF1-EDE2F77A03C7}" type="datetime1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3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D28D-EAFF-404D-84B0-2C9D254A16F0}" type="datetime1">
              <a:rPr lang="en-US" smtClean="0"/>
              <a:t>9/13/17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3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C91-D144-8049-8408-40910128B6A8}" type="datetime1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9054-E585-C54A-88F9-A759475D136E}" type="datetime1">
              <a:rPr lang="en-US" smtClean="0"/>
              <a:t>9/13/17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95A7-9813-FC4B-B56C-A376BEF770D3}" type="datetime1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26F4-82BF-6C41-B297-C57DD1479D73}" type="datetime1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7C9FE1B-A9A7-CF4B-9D74-9379779A68D5}" type="datetime1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03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1630"/>
            <a:ext cx="12213641" cy="3327401"/>
          </a:xfrm>
        </p:spPr>
        <p:txBody>
          <a:bodyPr/>
          <a:lstStyle/>
          <a:p>
            <a:r>
              <a:rPr lang="en-US" dirty="0" smtClean="0"/>
              <a:t>Supervised – Unsupervised learning</a:t>
            </a:r>
            <a:br>
              <a:rPr lang="en-US" dirty="0" smtClean="0"/>
            </a:br>
            <a:r>
              <a:rPr lang="en-US" dirty="0" smtClean="0"/>
              <a:t>Gradient descent algorithm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7179" y="5550569"/>
            <a:ext cx="470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Học kỳ 1, năm học 2017-2018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19" y="1470730"/>
            <a:ext cx="10363803" cy="469746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39138"/>
            <a:ext cx="8534400" cy="1507067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341407"/>
            <a:ext cx="6743283" cy="48509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11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807368" y="3481137"/>
            <a:ext cx="192506" cy="1925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277979" y="2454442"/>
            <a:ext cx="3160295" cy="21977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229853" y="2679032"/>
            <a:ext cx="288758" cy="3529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62654" y="4299285"/>
            <a:ext cx="288758" cy="3529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903621" y="4652211"/>
            <a:ext cx="0" cy="43313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16505" y="3256548"/>
            <a:ext cx="657727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10828234" cy="556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You’re running a company, and you want to develop learning algorithms to address each of two problems. </a:t>
            </a:r>
          </a:p>
          <a:p>
            <a:r>
              <a:rPr lang="en-US" dirty="0">
                <a:solidFill>
                  <a:schemeClr val="tx1"/>
                </a:solidFill>
              </a:rPr>
              <a:t>Problem 1: You have a large inventory of identical items. You want to predict how many of these items will sell </a:t>
            </a:r>
            <a:r>
              <a:rPr lang="en-US" dirty="0" smtClean="0">
                <a:solidFill>
                  <a:schemeClr val="tx1"/>
                </a:solidFill>
              </a:rPr>
              <a:t>o</a:t>
            </a:r>
            <a:r>
              <a:rPr lang="vi-VN" dirty="0" smtClean="0">
                <a:solidFill>
                  <a:schemeClr val="tx1"/>
                </a:solidFill>
              </a:rPr>
              <a:t>ver the next 3 months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Problem 2: You’d like software to examine individual customer accounts, and for each account decide if it has been hacked/compromised.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Should you treat these as classification or as regression problems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A</a:t>
            </a:r>
            <a:r>
              <a:rPr lang="vi-VN" dirty="0" smtClean="0">
                <a:solidFill>
                  <a:schemeClr val="tx1"/>
                </a:solidFill>
              </a:rPr>
              <a:t>. </a:t>
            </a:r>
            <a:r>
              <a:rPr lang="en-US" dirty="0" smtClean="0">
                <a:solidFill>
                  <a:schemeClr val="tx1"/>
                </a:solidFill>
              </a:rPr>
              <a:t>Treat </a:t>
            </a:r>
            <a:r>
              <a:rPr lang="en-US" dirty="0">
                <a:solidFill>
                  <a:schemeClr val="tx1"/>
                </a:solidFill>
              </a:rPr>
              <a:t>both as classification problems.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B</a:t>
            </a:r>
            <a:r>
              <a:rPr lang="vi-VN" dirty="0" smtClean="0">
                <a:solidFill>
                  <a:schemeClr val="tx1"/>
                </a:solidFill>
              </a:rPr>
              <a:t>. </a:t>
            </a:r>
            <a:r>
              <a:rPr lang="en-US" dirty="0" smtClean="0">
                <a:solidFill>
                  <a:schemeClr val="tx1"/>
                </a:solidFill>
              </a:rPr>
              <a:t>Treat </a:t>
            </a:r>
            <a:r>
              <a:rPr lang="en-US" dirty="0">
                <a:solidFill>
                  <a:schemeClr val="tx1"/>
                </a:solidFill>
              </a:rPr>
              <a:t>problem 1 as a classification problem, problem 2 as a regression problem. </a:t>
            </a: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vi-VN" dirty="0" smtClean="0">
                <a:solidFill>
                  <a:schemeClr val="tx1"/>
                </a:solidFill>
              </a:rPr>
              <a:t>C. </a:t>
            </a:r>
            <a:r>
              <a:rPr lang="en-US" dirty="0" smtClean="0">
                <a:solidFill>
                  <a:schemeClr val="tx1"/>
                </a:solidFill>
              </a:rPr>
              <a:t>Treat </a:t>
            </a:r>
            <a:r>
              <a:rPr lang="en-US" dirty="0">
                <a:solidFill>
                  <a:schemeClr val="tx1"/>
                </a:solidFill>
              </a:rPr>
              <a:t>problem 1 as a regression problem, problem 2 as a classification problem. </a:t>
            </a:r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vi-VN" dirty="0" smtClean="0">
                <a:solidFill>
                  <a:schemeClr val="tx1"/>
                </a:solidFill>
              </a:rPr>
              <a:t>D. </a:t>
            </a:r>
            <a:r>
              <a:rPr lang="en-US" dirty="0" smtClean="0">
                <a:solidFill>
                  <a:schemeClr val="tx1"/>
                </a:solidFill>
              </a:rPr>
              <a:t>Treat </a:t>
            </a:r>
            <a:r>
              <a:rPr lang="en-US" dirty="0">
                <a:solidFill>
                  <a:schemeClr val="tx1"/>
                </a:solidFill>
              </a:rPr>
              <a:t>both as regression problems.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7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Un</a:t>
            </a:r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662246"/>
            <a:ext cx="4907119" cy="407986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87" y="1662246"/>
            <a:ext cx="4659350" cy="4119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87" y="1662244"/>
            <a:ext cx="4659350" cy="407986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Model representation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662247"/>
            <a:ext cx="10322285" cy="4303838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Model representation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76535"/>
            <a:ext cx="10118194" cy="413847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Model representation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62247"/>
            <a:ext cx="8534400" cy="346710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dataset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62247"/>
            <a:ext cx="9449139" cy="466926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9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model representation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7" y="1662247"/>
            <a:ext cx="4199475" cy="36147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63" y="1662247"/>
            <a:ext cx="4901974" cy="36147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4212" y="5578475"/>
            <a:ext cx="8714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/>
              <a:t>How do we represent the hypothesis h(x)? </a:t>
            </a:r>
            <a:r>
              <a:rPr lang="en-US" sz="2400" dirty="0"/>
              <a:t>h</a:t>
            </a:r>
            <a:r>
              <a:rPr lang="en-US" sz="2400" baseline="-25000" dirty="0">
                <a:sym typeface="Symbol" charset="2"/>
              </a:rPr>
              <a:t></a:t>
            </a:r>
            <a:r>
              <a:rPr lang="en-US" sz="2400" dirty="0"/>
              <a:t>(x) =</a:t>
            </a:r>
            <a:r>
              <a:rPr lang="en-US" sz="2400" dirty="0">
                <a:sym typeface="Symbol" charset="2"/>
              </a:rPr>
              <a:t></a:t>
            </a:r>
            <a:r>
              <a:rPr lang="en-US" sz="2400" baseline="-25000" dirty="0"/>
              <a:t>0</a:t>
            </a:r>
            <a:r>
              <a:rPr lang="en-US" sz="2400" dirty="0"/>
              <a:t> + </a:t>
            </a:r>
            <a:r>
              <a:rPr lang="en-US" sz="2400" dirty="0">
                <a:sym typeface="Symbol" charset="2"/>
              </a:rPr>
              <a:t></a:t>
            </a:r>
            <a:r>
              <a:rPr lang="en-US" sz="2400" baseline="-25000" dirty="0"/>
              <a:t>1</a:t>
            </a:r>
            <a:r>
              <a:rPr lang="en-US" sz="2400" dirty="0"/>
              <a:t>(x) 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/>
              </a:rPr>
              <a:t> </a:t>
            </a:r>
            <a:r>
              <a:rPr lang="vi-VN" sz="2400" dirty="0" smtClean="0">
                <a:sym typeface="Wingdings"/>
              </a:rPr>
              <a:t>Univariate linear </a:t>
            </a:r>
            <a:r>
              <a:rPr lang="en-US" sz="2400" dirty="0" smtClean="0">
                <a:sym typeface="Wingdings"/>
              </a:rPr>
              <a:t>regression</a:t>
            </a:r>
            <a:endParaRPr lang="vi-VN" sz="2400" dirty="0" smtClean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Cost function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62246"/>
            <a:ext cx="9277206" cy="3974843"/>
          </a:xfrm>
        </p:spPr>
      </p:pic>
      <p:sp>
        <p:nvSpPr>
          <p:cNvPr id="6" name="TextBox 5"/>
          <p:cNvSpPr txBox="1"/>
          <p:nvPr/>
        </p:nvSpPr>
        <p:spPr>
          <a:xfrm>
            <a:off x="684212" y="5800965"/>
            <a:ext cx="8714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smtClean="0"/>
              <a:t>How to choose </a:t>
            </a:r>
            <a:r>
              <a:rPr lang="en-US" sz="3200" dirty="0" smtClean="0">
                <a:solidFill>
                  <a:srgbClr val="FF0000"/>
                </a:solidFill>
                <a:sym typeface="Symbol" charset="2"/>
              </a:rPr>
              <a:t></a:t>
            </a:r>
            <a:r>
              <a:rPr lang="en-US" sz="3200" baseline="-25000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sz="3200" baseline="-25000" dirty="0" smtClean="0">
                <a:sym typeface="Symbol" charset="2"/>
              </a:rPr>
              <a:t>  </a:t>
            </a:r>
            <a:r>
              <a:rPr lang="en-US" sz="3200" dirty="0" smtClean="0">
                <a:latin typeface="Tahoma" charset="0"/>
                <a:ea typeface="Tahoma" charset="0"/>
                <a:cs typeface="Tahoma" charset="0"/>
              </a:rPr>
              <a:t>?</a:t>
            </a:r>
            <a:r>
              <a:rPr lang="en-US" sz="3200" dirty="0" smtClean="0">
                <a:effectLst/>
              </a:rPr>
              <a:t> 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75102"/>
            <a:ext cx="8534400" cy="1507067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003356"/>
            <a:ext cx="8534400" cy="3615267"/>
          </a:xfrm>
        </p:spPr>
        <p:txBody>
          <a:bodyPr/>
          <a:lstStyle/>
          <a:p>
            <a:r>
              <a:rPr lang="en-US" sz="2800" dirty="0" smtClean="0"/>
              <a:t>Supervised learning</a:t>
            </a:r>
          </a:p>
          <a:p>
            <a:r>
              <a:rPr lang="en-US" sz="2800" dirty="0" smtClean="0"/>
              <a:t>Unsupervised learning</a:t>
            </a:r>
          </a:p>
          <a:p>
            <a:r>
              <a:rPr lang="vi-VN" sz="2800" dirty="0" smtClean="0"/>
              <a:t>Model representation</a:t>
            </a:r>
          </a:p>
          <a:p>
            <a:r>
              <a:rPr lang="vi-VN" sz="2800" dirty="0" smtClean="0"/>
              <a:t>Cost function</a:t>
            </a:r>
          </a:p>
          <a:p>
            <a:r>
              <a:rPr lang="vi-VN" sz="2800" dirty="0" smtClean="0"/>
              <a:t>Gradient Descent for linear regression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Cost function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62246"/>
            <a:ext cx="8686374" cy="4154353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20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138989" y="3433011"/>
            <a:ext cx="221381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122821" y="3449053"/>
            <a:ext cx="2149642" cy="75398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085012" y="2937316"/>
            <a:ext cx="2149642" cy="75398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2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Cost function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2" y="1333500"/>
            <a:ext cx="4684105" cy="3073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317" y="1333499"/>
            <a:ext cx="5203430" cy="464306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Cost function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523999"/>
            <a:ext cx="5106988" cy="461778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5" y="1540041"/>
            <a:ext cx="8652293" cy="46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Cost function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87906"/>
            <a:ext cx="4104871" cy="361473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26" y="1474329"/>
            <a:ext cx="4089773" cy="362831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8454189" y="4170947"/>
            <a:ext cx="240632" cy="22459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454190" y="4162929"/>
            <a:ext cx="264695" cy="18448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68054"/>
            <a:ext cx="4128420" cy="365444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996992" y="3810002"/>
            <a:ext cx="240632" cy="22459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996993" y="3801984"/>
            <a:ext cx="264695" cy="18448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507711" y="2839462"/>
            <a:ext cx="240632" cy="22459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507712" y="2831444"/>
            <a:ext cx="264695" cy="18448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25" y="1487905"/>
            <a:ext cx="4089773" cy="40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Cost function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24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557838"/>
            <a:ext cx="9659131" cy="4271211"/>
          </a:xfrm>
        </p:spPr>
      </p:pic>
    </p:spTree>
    <p:extLst>
      <p:ext uri="{BB962C8B-B14F-4D97-AF65-F5344CB8AC3E}">
        <p14:creationId xmlns:p14="http://schemas.microsoft.com/office/powerpoint/2010/main" val="99941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Cost function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7" y="1487906"/>
            <a:ext cx="4754150" cy="420086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7" y="1487906"/>
            <a:ext cx="4754150" cy="4335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119" y="1453655"/>
            <a:ext cx="5902010" cy="436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Contour plots - contour figures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71864"/>
            <a:ext cx="9973802" cy="4776536"/>
          </a:xfrm>
        </p:spPr>
      </p:pic>
      <p:grpSp>
        <p:nvGrpSpPr>
          <p:cNvPr id="11" name="Group 10"/>
          <p:cNvGrpSpPr/>
          <p:nvPr/>
        </p:nvGrpSpPr>
        <p:grpSpPr>
          <a:xfrm>
            <a:off x="8277726" y="2863518"/>
            <a:ext cx="240632" cy="168442"/>
            <a:chOff x="8277726" y="2863518"/>
            <a:chExt cx="240632" cy="16844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277726" y="2887579"/>
              <a:ext cx="240632" cy="12833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8309812" y="2863518"/>
              <a:ext cx="152400" cy="16844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686798" y="3336758"/>
            <a:ext cx="240632" cy="168442"/>
            <a:chOff x="8277726" y="2863518"/>
            <a:chExt cx="240632" cy="1684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8277726" y="2887579"/>
              <a:ext cx="240632" cy="12833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309812" y="2863518"/>
              <a:ext cx="152400" cy="16844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8977980" y="3691690"/>
            <a:ext cx="240632" cy="168442"/>
            <a:chOff x="8277726" y="2863518"/>
            <a:chExt cx="240632" cy="16844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8277726" y="2887579"/>
              <a:ext cx="240632" cy="12833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309812" y="2863518"/>
              <a:ext cx="152400" cy="16844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7716253" y="3699709"/>
            <a:ext cx="96252" cy="14438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77208"/>
            <a:ext cx="9973802" cy="48995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71864"/>
            <a:ext cx="10013734" cy="49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2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80" y="1391652"/>
            <a:ext cx="8412931" cy="4900192"/>
          </a:xfrm>
        </p:spPr>
      </p:pic>
    </p:spTree>
    <p:extLst>
      <p:ext uri="{BB962C8B-B14F-4D97-AF65-F5344CB8AC3E}">
        <p14:creationId xmlns:p14="http://schemas.microsoft.com/office/powerpoint/2010/main" val="6751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28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74245"/>
            <a:ext cx="8534400" cy="4774155"/>
          </a:xfrm>
        </p:spPr>
      </p:pic>
      <p:grpSp>
        <p:nvGrpSpPr>
          <p:cNvPr id="17" name="Group 16"/>
          <p:cNvGrpSpPr/>
          <p:nvPr/>
        </p:nvGrpSpPr>
        <p:grpSpPr>
          <a:xfrm>
            <a:off x="4383664" y="3292619"/>
            <a:ext cx="176646" cy="197427"/>
            <a:chOff x="2026227" y="2306782"/>
            <a:chExt cx="176646" cy="19742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465059" y="3552392"/>
            <a:ext cx="176646" cy="197427"/>
            <a:chOff x="2026227" y="2306782"/>
            <a:chExt cx="176646" cy="19742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42558" y="3843337"/>
            <a:ext cx="176646" cy="197427"/>
            <a:chOff x="2026227" y="2306782"/>
            <a:chExt cx="176646" cy="19742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288413" y="4049423"/>
            <a:ext cx="176646" cy="197427"/>
            <a:chOff x="2026227" y="2306782"/>
            <a:chExt cx="176646" cy="19742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288413" y="4402499"/>
            <a:ext cx="176646" cy="197427"/>
            <a:chOff x="2026227" y="2306782"/>
            <a:chExt cx="176646" cy="19742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542558" y="4656209"/>
            <a:ext cx="176646" cy="197427"/>
            <a:chOff x="2026227" y="2306782"/>
            <a:chExt cx="176646" cy="197427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723533" y="4871819"/>
            <a:ext cx="176646" cy="197427"/>
            <a:chOff x="2026227" y="2306782"/>
            <a:chExt cx="176646" cy="197427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51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29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74245"/>
            <a:ext cx="8534400" cy="4774155"/>
          </a:xfrm>
        </p:spPr>
      </p:pic>
      <p:grpSp>
        <p:nvGrpSpPr>
          <p:cNvPr id="17" name="Group 16"/>
          <p:cNvGrpSpPr/>
          <p:nvPr/>
        </p:nvGrpSpPr>
        <p:grpSpPr>
          <a:xfrm>
            <a:off x="4383664" y="3292619"/>
            <a:ext cx="176646" cy="197427"/>
            <a:chOff x="2026227" y="2306782"/>
            <a:chExt cx="176646" cy="19742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687093" y="3193905"/>
            <a:ext cx="176646" cy="197427"/>
            <a:chOff x="2026227" y="2306782"/>
            <a:chExt cx="176646" cy="19742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995717" y="3391332"/>
            <a:ext cx="176646" cy="197427"/>
            <a:chOff x="2026227" y="2306782"/>
            <a:chExt cx="176646" cy="197427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172363" y="3630321"/>
            <a:ext cx="176646" cy="197427"/>
            <a:chOff x="2026227" y="2306782"/>
            <a:chExt cx="176646" cy="197427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496718" y="3856322"/>
            <a:ext cx="176646" cy="197427"/>
            <a:chOff x="2026227" y="2306782"/>
            <a:chExt cx="176646" cy="197427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832980" y="3701757"/>
            <a:ext cx="176646" cy="197427"/>
            <a:chOff x="2026227" y="2306782"/>
            <a:chExt cx="176646" cy="197427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6230215" y="3800470"/>
            <a:ext cx="176646" cy="197427"/>
            <a:chOff x="2026227" y="2306782"/>
            <a:chExt cx="176646" cy="197427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606811" y="3899183"/>
            <a:ext cx="176646" cy="197427"/>
            <a:chOff x="2026227" y="2306782"/>
            <a:chExt cx="176646" cy="197427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6982040" y="3997896"/>
            <a:ext cx="176646" cy="197427"/>
            <a:chOff x="2026227" y="2306782"/>
            <a:chExt cx="176646" cy="197427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158686" y="4346430"/>
            <a:ext cx="176646" cy="197427"/>
            <a:chOff x="2026227" y="2306782"/>
            <a:chExt cx="176646" cy="197427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13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527336"/>
            <a:ext cx="9075352" cy="472106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30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3" y="1357312"/>
            <a:ext cx="8751248" cy="4891087"/>
          </a:xfrm>
        </p:spPr>
      </p:pic>
    </p:spTree>
    <p:extLst>
      <p:ext uri="{BB962C8B-B14F-4D97-AF65-F5344CB8AC3E}">
        <p14:creationId xmlns:p14="http://schemas.microsoft.com/office/powerpoint/2010/main" val="7262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78757"/>
            <a:ext cx="8191500" cy="2971800"/>
          </a:xfrm>
        </p:spPr>
      </p:pic>
      <p:sp>
        <p:nvSpPr>
          <p:cNvPr id="6" name="TextBox 5"/>
          <p:cNvSpPr txBox="1"/>
          <p:nvPr/>
        </p:nvSpPr>
        <p:spPr>
          <a:xfrm>
            <a:off x="742950" y="5243513"/>
            <a:ext cx="674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/>
              <a:t>Simplified: Minimum J</a:t>
            </a:r>
            <a:r>
              <a:rPr lang="en-US" sz="2400" dirty="0" smtClean="0"/>
              <a:t>(</a:t>
            </a:r>
            <a:r>
              <a:rPr lang="en-US" sz="2400" dirty="0" smtClean="0">
                <a:sym typeface="Symbol" charset="2"/>
              </a:rPr>
              <a:t></a:t>
            </a:r>
            <a:r>
              <a:rPr lang="en-US" sz="2400" baseline="-25000" dirty="0" smtClean="0"/>
              <a:t>1</a:t>
            </a:r>
            <a:r>
              <a:rPr lang="en-US" sz="2400" dirty="0" smtClean="0">
                <a:effectLst/>
              </a:rPr>
              <a:t>)  </a:t>
            </a:r>
            <a:r>
              <a:rPr lang="vi-VN" sz="2400" dirty="0" smtClean="0">
                <a:effectLst/>
              </a:rPr>
              <a:t>with one variable </a:t>
            </a:r>
            <a:r>
              <a:rPr lang="en-US" sz="2400" dirty="0" smtClean="0">
                <a:sym typeface="Symbol" charset="2"/>
              </a:rPr>
              <a:t></a:t>
            </a:r>
            <a:r>
              <a:rPr lang="en-US" sz="2400" baseline="-25000" dirty="0" smtClean="0"/>
              <a:t>1</a:t>
            </a:r>
            <a:r>
              <a:rPr lang="vi-VN" sz="2400" dirty="0" smtClean="0">
                <a:effectLst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458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28750"/>
            <a:ext cx="7045326" cy="45212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28750"/>
            <a:ext cx="7045326" cy="4692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28750"/>
            <a:ext cx="7045326" cy="5021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428750"/>
            <a:ext cx="7137205" cy="5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74911" y="3639483"/>
            <a:ext cx="77692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/>
              <a:t>If </a:t>
            </a:r>
            <a:r>
              <a:rPr lang="en-US" sz="2800" dirty="0">
                <a:sym typeface="Symbol" charset="2"/>
              </a:rPr>
              <a:t></a:t>
            </a:r>
            <a:r>
              <a:rPr lang="en-US" sz="2800" dirty="0" smtClean="0">
                <a:effectLst/>
              </a:rPr>
              <a:t> </a:t>
            </a:r>
            <a:r>
              <a:rPr lang="vi-VN" sz="2800" dirty="0" smtClean="0">
                <a:effectLst/>
              </a:rPr>
              <a:t>is too small, gradient descent can be slow</a:t>
            </a:r>
          </a:p>
          <a:p>
            <a:endParaRPr lang="vi-VN" sz="2800" dirty="0"/>
          </a:p>
          <a:p>
            <a:r>
              <a:rPr lang="vi-VN" sz="2800" dirty="0" smtClean="0"/>
              <a:t>If </a:t>
            </a:r>
            <a:r>
              <a:rPr lang="en-US" sz="2800" dirty="0" smtClean="0">
                <a:sym typeface="Symbol" charset="2"/>
              </a:rPr>
              <a:t> </a:t>
            </a:r>
            <a:r>
              <a:rPr lang="vi-VN" sz="2800" dirty="0" smtClean="0">
                <a:effectLst/>
              </a:rPr>
              <a:t>is too large, gradient descent can overshoot the minimum. It may fail to converge, or even diverge</a:t>
            </a:r>
            <a:endParaRPr lang="en-US" sz="28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3" y="1662247"/>
            <a:ext cx="4436377" cy="1223828"/>
          </a:xfrm>
        </p:spPr>
      </p:pic>
    </p:spTree>
    <p:extLst>
      <p:ext uri="{BB962C8B-B14F-4D97-AF65-F5344CB8AC3E}">
        <p14:creationId xmlns:p14="http://schemas.microsoft.com/office/powerpoint/2010/main" val="58930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34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57325"/>
            <a:ext cx="8534400" cy="4717508"/>
          </a:xfrm>
        </p:spPr>
      </p:pic>
    </p:spTree>
    <p:extLst>
      <p:ext uri="{BB962C8B-B14F-4D97-AF65-F5344CB8AC3E}">
        <p14:creationId xmlns:p14="http://schemas.microsoft.com/office/powerpoint/2010/main" val="8880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71612"/>
            <a:ext cx="8534400" cy="483592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3" y="2675205"/>
            <a:ext cx="4457879" cy="31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9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 for linear regression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794823"/>
            <a:ext cx="10011251" cy="3783651"/>
          </a:xfrm>
        </p:spPr>
      </p:pic>
    </p:spTree>
    <p:extLst>
      <p:ext uri="{BB962C8B-B14F-4D97-AF65-F5344CB8AC3E}">
        <p14:creationId xmlns:p14="http://schemas.microsoft.com/office/powerpoint/2010/main" val="206614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 for linear regression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74245"/>
            <a:ext cx="8534400" cy="4774155"/>
          </a:xfrm>
        </p:spPr>
      </p:pic>
      <p:grpSp>
        <p:nvGrpSpPr>
          <p:cNvPr id="17" name="Group 16"/>
          <p:cNvGrpSpPr/>
          <p:nvPr/>
        </p:nvGrpSpPr>
        <p:grpSpPr>
          <a:xfrm>
            <a:off x="4383664" y="3292619"/>
            <a:ext cx="176646" cy="197427"/>
            <a:chOff x="2026227" y="2306782"/>
            <a:chExt cx="176646" cy="19742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465059" y="3552392"/>
            <a:ext cx="176646" cy="197427"/>
            <a:chOff x="2026227" y="2306782"/>
            <a:chExt cx="176646" cy="19742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542558" y="3843337"/>
            <a:ext cx="176646" cy="197427"/>
            <a:chOff x="2026227" y="2306782"/>
            <a:chExt cx="176646" cy="19742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288413" y="4049423"/>
            <a:ext cx="176646" cy="197427"/>
            <a:chOff x="2026227" y="2306782"/>
            <a:chExt cx="176646" cy="19742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288413" y="4402499"/>
            <a:ext cx="176646" cy="197427"/>
            <a:chOff x="2026227" y="2306782"/>
            <a:chExt cx="176646" cy="19742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542558" y="4656209"/>
            <a:ext cx="176646" cy="197427"/>
            <a:chOff x="2026227" y="2306782"/>
            <a:chExt cx="176646" cy="197427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723533" y="4871819"/>
            <a:ext cx="176646" cy="197427"/>
            <a:chOff x="2026227" y="2306782"/>
            <a:chExt cx="176646" cy="197427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026227" y="2400300"/>
              <a:ext cx="17664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119745" y="2306782"/>
              <a:ext cx="0" cy="197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49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 for linear regression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05" y="1662247"/>
            <a:ext cx="6573569" cy="486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 for linear regression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2071688"/>
            <a:ext cx="7059613" cy="4011706"/>
          </a:xfrm>
        </p:spPr>
      </p:pic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540238"/>
            <a:ext cx="8534401" cy="470816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 for linear regression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62247"/>
            <a:ext cx="7770167" cy="36147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62248"/>
            <a:ext cx="7770167" cy="3593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62248"/>
            <a:ext cx="7770167" cy="3642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63701"/>
            <a:ext cx="7770167" cy="3641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62247"/>
            <a:ext cx="7770167" cy="36529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661174"/>
            <a:ext cx="7779352" cy="3643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0" y="1661174"/>
            <a:ext cx="7770169" cy="3672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09" y="1661175"/>
            <a:ext cx="7737815" cy="367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2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62246"/>
            <a:ext cx="8534400" cy="456450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80278"/>
            <a:ext cx="8534400" cy="4689135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80279"/>
            <a:ext cx="8534400" cy="472236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662246"/>
            <a:ext cx="9720649" cy="4586153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662246"/>
            <a:ext cx="9506519" cy="458615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4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2711</TotalTime>
  <Words>312</Words>
  <Application>Microsoft Macintosh PowerPoint</Application>
  <PresentationFormat>Widescreen</PresentationFormat>
  <Paragraphs>126</Paragraphs>
  <Slides>40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Century Gothic</vt:lpstr>
      <vt:lpstr>Symbol</vt:lpstr>
      <vt:lpstr>Tahoma</vt:lpstr>
      <vt:lpstr>Wingdings</vt:lpstr>
      <vt:lpstr>Wingdings 3</vt:lpstr>
      <vt:lpstr>Slice</vt:lpstr>
      <vt:lpstr>Supervised – Unsupervised learning Gradient descent algorithm</vt:lpstr>
      <vt:lpstr>Outline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PowerPoint Presentation</vt:lpstr>
      <vt:lpstr>UnSupervised learning</vt:lpstr>
      <vt:lpstr>Model representation</vt:lpstr>
      <vt:lpstr>Model representation</vt:lpstr>
      <vt:lpstr>Model representation</vt:lpstr>
      <vt:lpstr>dataset </vt:lpstr>
      <vt:lpstr>model representation</vt:lpstr>
      <vt:lpstr>Cost function </vt:lpstr>
      <vt:lpstr>Cost function </vt:lpstr>
      <vt:lpstr>Cost function </vt:lpstr>
      <vt:lpstr>Cost function </vt:lpstr>
      <vt:lpstr>Cost function </vt:lpstr>
      <vt:lpstr>Cost function </vt:lpstr>
      <vt:lpstr>Cost function </vt:lpstr>
      <vt:lpstr>Contour plots - contour figures 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 for linear regression</vt:lpstr>
      <vt:lpstr>Gradient descent for linear regression</vt:lpstr>
      <vt:lpstr>Gradient descent for linear regression</vt:lpstr>
      <vt:lpstr>Gradient descent for linear regression</vt:lpstr>
      <vt:lpstr>Gradient descent for linear regression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– Unsupervised learning Gradient descent</dc:title>
  <dc:creator>Microsoft Office User</dc:creator>
  <cp:lastModifiedBy>Microsoft Office User</cp:lastModifiedBy>
  <cp:revision>41</cp:revision>
  <dcterms:created xsi:type="dcterms:W3CDTF">2017-09-11T08:25:04Z</dcterms:created>
  <dcterms:modified xsi:type="dcterms:W3CDTF">2017-09-13T07:55:00Z</dcterms:modified>
</cp:coreProperties>
</file>